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sldIdLst>
    <p:sldId id="256" r:id="rId2"/>
    <p:sldId id="257" r:id="rId3"/>
  </p:sldIdLst>
  <p:sldSz cx="9144000" cy="6858000" type="screen4x3"/>
  <p:notesSz cx="10021888" cy="68881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unghoon Kim" initials="YHK" lastIdx="3" clrIdx="0"/>
  <p:cmAuthor id="2" name="손미란" initials="손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75F92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962" y="261365"/>
            <a:ext cx="8229600" cy="562610"/>
          </a:xfrm>
          <a:custGeom>
            <a:avLst/>
            <a:gdLst/>
            <a:ahLst/>
            <a:cxnLst/>
            <a:rect l="l" t="t" r="r" b="b"/>
            <a:pathLst>
              <a:path w="8229600" h="562610">
                <a:moveTo>
                  <a:pt x="0" y="562355"/>
                </a:moveTo>
                <a:lnTo>
                  <a:pt x="8229600" y="562355"/>
                </a:lnTo>
                <a:lnTo>
                  <a:pt x="8229600" y="0"/>
                </a:lnTo>
                <a:lnTo>
                  <a:pt x="0" y="0"/>
                </a:lnTo>
                <a:lnTo>
                  <a:pt x="0" y="562355"/>
                </a:lnTo>
                <a:close/>
              </a:path>
            </a:pathLst>
          </a:custGeom>
          <a:ln w="25908">
            <a:solidFill>
              <a:srgbClr val="30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35147" y="247269"/>
            <a:ext cx="247370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75F92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5581" y="3213354"/>
            <a:ext cx="8212836" cy="3240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278995"/>
            <a:ext cx="7711215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3970" algn="ctr">
              <a:spcBef>
                <a:spcPts val="100"/>
              </a:spcBef>
              <a:defRPr/>
            </a:pPr>
            <a:r>
              <a:rPr lang="en-US" altLang="ko-KR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&lt;</a:t>
            </a:r>
            <a:r>
              <a:rPr lang="ko-KR" altLang="en-US" smtClean="0"/>
              <a:t>핑퐁 입덕반</a:t>
            </a:r>
            <a:r>
              <a:rPr lang="en-US" altLang="ko-KR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&gt;</a:t>
            </a:r>
            <a:endParaRPr lang="ko-KR" altLang="en-US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116" y="2780928"/>
            <a:ext cx="4431274" cy="4045979"/>
          </a:xfrm>
          <a:prstGeom prst="rect">
            <a:avLst/>
          </a:prstGeom>
          <a:ln w="38100">
            <a:solidFill>
              <a:srgbClr val="FFCC00"/>
            </a:solidFill>
          </a:ln>
        </p:spPr>
        <p:txBody>
          <a:bodyPr vert="horz" wrap="square" lIns="0" tIns="6350" rIns="0" bIns="0">
            <a:spAutoFit/>
          </a:bodyPr>
          <a:lstStyle/>
          <a:p>
            <a:pPr marL="183515" lvl="0" indent="-93345">
              <a:lnSpc>
                <a:spcPct val="100000"/>
              </a:lnSpc>
              <a:spcBef>
                <a:spcPts val="50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50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50"/>
              </a:spcBef>
              <a:tabLst>
                <a:tab pos="184150" algn="l"/>
              </a:tabLst>
              <a:defRPr/>
            </a:pPr>
            <a:r>
              <a:rPr lang="en-US" altLang="ko-KR" sz="1200" b="1" dirty="0" smtClean="0">
                <a:latin typeface="맑은 고딕"/>
                <a:cs typeface="맑은 고딕"/>
              </a:rPr>
              <a:t>· </a:t>
            </a:r>
            <a:r>
              <a:rPr lang="ko-KR" altLang="en-US" sz="1200" b="1" dirty="0" err="1" smtClean="0">
                <a:latin typeface="맑은 고딕"/>
                <a:ea typeface="+mj-ea"/>
                <a:cs typeface="맑은 고딕"/>
              </a:rPr>
              <a:t>교강사</a:t>
            </a:r>
            <a:r>
              <a:rPr sz="1200" b="1" spc="-20" dirty="0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err="1">
                <a:latin typeface="맑은 고딕"/>
                <a:ea typeface="+mj-ea"/>
                <a:cs typeface="맑은 고딕"/>
              </a:rPr>
              <a:t>성명</a:t>
            </a:r>
            <a:r>
              <a:rPr sz="1200" b="1" spc="-3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: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김석규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50"/>
              </a:spcBef>
              <a:buChar char="·"/>
              <a:tabLst>
                <a:tab pos="184150" algn="l"/>
              </a:tabLst>
              <a:defRPr/>
            </a:pPr>
            <a:endParaRPr lang="ko-KR" altLang="en-US" sz="1200" b="1" dirty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r>
              <a:rPr sz="1200" b="1" smtClean="0">
                <a:latin typeface="맑은 고딕"/>
                <a:ea typeface="+mj-ea"/>
                <a:cs typeface="맑은 고딕"/>
              </a:rPr>
              <a:t>·</a:t>
            </a:r>
            <a:r>
              <a:rPr sz="1200" b="1" spc="-20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강의</a:t>
            </a:r>
            <a:r>
              <a:rPr sz="1200" b="1" spc="-5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요일</a:t>
            </a:r>
            <a:r>
              <a:rPr sz="1200" b="1" spc="-20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및</a:t>
            </a:r>
            <a:r>
              <a:rPr sz="1200" b="1" spc="-5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시간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: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월요일 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17:30~19:30</a:t>
            </a:r>
            <a:endParaRPr lang="en-US" sz="1200" b="1" smtClean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endParaRPr lang="en-US" sz="1200" b="1" dirty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r>
              <a:rPr lang="en-US" altLang="ko-KR" sz="1200" b="1" dirty="0" smtClean="0">
                <a:latin typeface="맑은 고딕"/>
                <a:cs typeface="맑은 고딕"/>
              </a:rPr>
              <a:t>· </a:t>
            </a:r>
            <a:r>
              <a:rPr lang="ko-KR" altLang="en-US" sz="1200" b="1" dirty="0" smtClean="0">
                <a:latin typeface="맑은 고딕"/>
                <a:cs typeface="맑은 고딕"/>
              </a:rPr>
              <a:t>강의 </a:t>
            </a:r>
            <a:r>
              <a:rPr lang="ko-KR" altLang="en-US" sz="1200" b="1" smtClean="0">
                <a:latin typeface="맑은 고딕"/>
                <a:cs typeface="맑은 고딕"/>
              </a:rPr>
              <a:t>인원 </a:t>
            </a:r>
            <a:r>
              <a:rPr lang="en-US" altLang="ko-KR" sz="1200" b="1" smtClean="0">
                <a:latin typeface="맑은 고딕"/>
                <a:cs typeface="맑은 고딕"/>
              </a:rPr>
              <a:t>: 15</a:t>
            </a:r>
            <a:r>
              <a:rPr lang="ko-KR" altLang="en-US" sz="1200" b="1" smtClean="0">
                <a:latin typeface="맑은 고딕"/>
                <a:cs typeface="맑은 고딕"/>
              </a:rPr>
              <a:t>명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r>
              <a:rPr lang="en-US" altLang="ko-KR" sz="1200" b="1" dirty="0">
                <a:latin typeface="맑은 고딕"/>
                <a:cs typeface="맑은 고딕"/>
              </a:rPr>
              <a:t>· </a:t>
            </a:r>
            <a:r>
              <a:rPr sz="1200" b="1" err="1" smtClean="0">
                <a:latin typeface="맑은 고딕"/>
                <a:ea typeface="+mj-ea"/>
                <a:cs typeface="맑은 고딕"/>
              </a:rPr>
              <a:t>약력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: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동국대학교 스포츠건강과학부 </a:t>
            </a:r>
            <a:endParaRPr lang="en-US" altLang="ko-KR" sz="1200" b="1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r>
              <a:rPr lang="en-US" altLang="ko-KR" sz="1200" b="1">
                <a:latin typeface="맑은 고딕"/>
                <a:ea typeface="+mj-ea"/>
                <a:cs typeface="맑은 고딕"/>
              </a:rPr>
              <a:t> 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        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스포츠전공실기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(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탁구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)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강의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smtClean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준비물 및 기타사항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: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실내운동화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,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트레이닝복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,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개인라켓</a:t>
            </a:r>
            <a:endParaRPr lang="en-US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sz="1200" dirty="0">
              <a:latin typeface="맑은 고딕"/>
              <a:ea typeface="+mj-ea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27906" y="1010475"/>
            <a:ext cx="2592800" cy="1654299"/>
          </a:xfrm>
          <a:custGeom>
            <a:avLst/>
            <a:gdLst/>
            <a:ahLst/>
            <a:cxnLst/>
            <a:rect l="l" t="t" r="r" b="b"/>
            <a:pathLst>
              <a:path w="2658110" h="1945005">
                <a:moveTo>
                  <a:pt x="201294" y="0"/>
                </a:moveTo>
                <a:lnTo>
                  <a:pt x="610743" y="0"/>
                </a:lnTo>
                <a:lnTo>
                  <a:pt x="1224915" y="0"/>
                </a:lnTo>
                <a:lnTo>
                  <a:pt x="2657983" y="0"/>
                </a:lnTo>
                <a:lnTo>
                  <a:pt x="2657983" y="1134364"/>
                </a:lnTo>
                <a:lnTo>
                  <a:pt x="2657983" y="1620519"/>
                </a:lnTo>
                <a:lnTo>
                  <a:pt x="2657983" y="1944624"/>
                </a:lnTo>
                <a:lnTo>
                  <a:pt x="1224915" y="1944624"/>
                </a:lnTo>
                <a:lnTo>
                  <a:pt x="610743" y="1944624"/>
                </a:lnTo>
                <a:lnTo>
                  <a:pt x="201294" y="1944624"/>
                </a:lnTo>
                <a:lnTo>
                  <a:pt x="201294" y="1620519"/>
                </a:lnTo>
                <a:lnTo>
                  <a:pt x="0" y="995044"/>
                </a:lnTo>
                <a:lnTo>
                  <a:pt x="201294" y="1134364"/>
                </a:lnTo>
                <a:lnTo>
                  <a:pt x="201294" y="0"/>
                </a:lnTo>
                <a:close/>
              </a:path>
            </a:pathLst>
          </a:custGeom>
          <a:ln w="38100">
            <a:solidFill>
              <a:srgbClr val="92CDDD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26731" y="1066133"/>
            <a:ext cx="2296795" cy="18146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lvl="0" algn="just">
              <a:lnSpc>
                <a:spcPct val="100000"/>
              </a:lnSpc>
              <a:spcBef>
                <a:spcPts val="95"/>
              </a:spcBef>
              <a:defRPr/>
            </a:pPr>
            <a:r>
              <a:rPr lang="en-US" altLang="ko-KR" sz="1100" b="1" spc="-5" dirty="0" smtClean="0">
                <a:latin typeface="맑은 고딕"/>
                <a:ea typeface="+mj-ea"/>
                <a:cs typeface="맑은 고딕"/>
              </a:rPr>
              <a:t>-</a:t>
            </a:r>
            <a:r>
              <a:rPr lang="ko-KR" altLang="en-US" sz="1100" b="1" spc="-5" dirty="0">
                <a:latin typeface="맑은 고딕"/>
                <a:ea typeface="+mj-ea"/>
                <a:cs typeface="맑은 고딕"/>
              </a:rPr>
              <a:t>간단한 수업 소개</a:t>
            </a:r>
            <a:endParaRPr sz="1100" b="1" dirty="0">
              <a:latin typeface="맑은 고딕"/>
              <a:ea typeface="+mj-ea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6116" y="1010475"/>
            <a:ext cx="1881790" cy="1654299"/>
          </a:xfrm>
          <a:prstGeom prst="rect">
            <a:avLst/>
          </a:prstGeom>
          <a:ln w="25908">
            <a:solidFill>
              <a:srgbClr val="385D89"/>
            </a:solidFill>
          </a:ln>
        </p:spPr>
        <p:txBody>
          <a:bodyPr vert="horz" wrap="square" lIns="0" tIns="0" rIns="0" bIns="0">
            <a:spAutoFit/>
          </a:bodyPr>
          <a:lstStyle/>
          <a:p>
            <a:pPr lvl="0">
              <a:lnSpc>
                <a:spcPct val="100000"/>
              </a:lnSpc>
              <a:defRPr/>
            </a:pPr>
            <a:endParaRPr sz="2000" dirty="0">
              <a:latin typeface="Times New Roman"/>
              <a:cs typeface="Times New Roman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 smtClean="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 dirty="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8831"/>
              </p:ext>
            </p:extLst>
          </p:nvPr>
        </p:nvGraphicFramePr>
        <p:xfrm>
          <a:off x="5051959" y="978163"/>
          <a:ext cx="3624497" cy="584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1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786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dirty="0"/>
                        <a:t>수업 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1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탁구의 이해 및 기본 규칙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탁구의 역사와 매너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기본 규칙 및 스코어링 시스템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그립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쉐이크핸드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펜홀더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소개 및 선택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기본 자세 및 스탠스 훈련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기본 준비자세와 풋워크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공의 바운드 감각 익히기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라켓 감각 훈련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3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포핸드 드라이브 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스윙 메커니즘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정지공 드라이브 연습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타점 및 임팩트 타이밍 맞추기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798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4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백핸드 푸시 및 드라이브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백핸드 기본 자세 및 컨트롤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짧은 공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긴 공 처리법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5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서브와 리시브 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롱 서브와 숏 서브 배우기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리시브 시의 자세 및 반응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796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6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포핸드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백핸드 연결 연습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 전환 스텝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연속 랠리 훈련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7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풋워크 집중 훈련 및 타이밍 훈련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좌우 스텝 이동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공의 방향 예측 연습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03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8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간단한 게임 진행법 및 작전 이해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싱글 게임 포맷 소개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게임 전 전략 수립 방법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405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9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초급자 게임 실습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조별 미니 게임 진행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실전 매너 및 심판 경험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10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평가 및 마무리 게임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개인별 스킬 평가 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서브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포핸드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리시브</a:t>
                      </a:r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리그전 또는 토너먼트 형태의 게임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피드백 제공</a:t>
                      </a:r>
                      <a:endParaRPr lang="ko-KR" altLang="en-US" sz="10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67332" y="1433625"/>
            <a:ext cx="216129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b="1" smtClean="0"/>
              <a:t>본탁구를 </a:t>
            </a:r>
            <a:r>
              <a:rPr lang="ko-KR" altLang="en-US" sz="1100" b="1"/>
              <a:t>처음 접하는 초보자를 위한 입문 강의로</a:t>
            </a:r>
            <a:r>
              <a:rPr lang="en-US" altLang="ko-KR" sz="1100" b="1"/>
              <a:t>, </a:t>
            </a:r>
            <a:r>
              <a:rPr lang="ko-KR" altLang="en-US" sz="1100" b="1"/>
              <a:t>기본 자세</a:t>
            </a:r>
            <a:r>
              <a:rPr lang="en-US" altLang="ko-KR" sz="1100" b="1"/>
              <a:t>, </a:t>
            </a:r>
            <a:r>
              <a:rPr lang="ko-KR" altLang="en-US" sz="1100" b="1"/>
              <a:t>기술</a:t>
            </a:r>
            <a:r>
              <a:rPr lang="en-US" altLang="ko-KR" sz="1100" b="1"/>
              <a:t>, </a:t>
            </a:r>
            <a:r>
              <a:rPr lang="ko-KR" altLang="en-US" sz="1100" b="1"/>
              <a:t>규칙부터 차근차근 배워 </a:t>
            </a:r>
            <a:endParaRPr lang="ko-KR" altLang="en-US" sz="1100"/>
          </a:p>
          <a:p>
            <a:pPr fontAlgn="base"/>
            <a:r>
              <a:rPr lang="ko-KR" altLang="en-US" sz="1100" b="1"/>
              <a:t>실전 게임까지 할 수 있도록 구성되어 있습니다</a:t>
            </a:r>
            <a:r>
              <a:rPr lang="en-US" altLang="ko-KR" sz="1100" b="1"/>
              <a:t>.</a:t>
            </a:r>
            <a:endParaRPr lang="ko-KR" altLang="en-US" sz="1100"/>
          </a:p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16" y="1018359"/>
            <a:ext cx="1876687" cy="1638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278995"/>
            <a:ext cx="7711215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3970" algn="ctr">
              <a:spcBef>
                <a:spcPts val="100"/>
              </a:spcBef>
              <a:defRPr/>
            </a:pPr>
            <a:r>
              <a:rPr lang="en-US" altLang="ko-KR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&lt;</a:t>
            </a:r>
            <a:r>
              <a:rPr lang="ko-KR" altLang="en-US"/>
              <a:t>핑퐁 </a:t>
            </a:r>
            <a:r>
              <a:rPr lang="ko-KR" altLang="en-US"/>
              <a:t>업그레이드 </a:t>
            </a:r>
            <a:r>
              <a:rPr lang="ko-KR" altLang="en-US" smtClean="0"/>
              <a:t>클래스</a:t>
            </a:r>
            <a:r>
              <a:rPr lang="en-US" altLang="ko-KR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&gt;</a:t>
            </a:r>
            <a:endParaRPr lang="ko-KR" altLang="en-US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116" y="2780928"/>
            <a:ext cx="4431274" cy="4045979"/>
          </a:xfrm>
          <a:prstGeom prst="rect">
            <a:avLst/>
          </a:prstGeom>
          <a:ln w="38100">
            <a:solidFill>
              <a:srgbClr val="FFCC00"/>
            </a:solidFill>
          </a:ln>
        </p:spPr>
        <p:txBody>
          <a:bodyPr vert="horz" wrap="square" lIns="0" tIns="6350" rIns="0" bIns="0">
            <a:spAutoFit/>
          </a:bodyPr>
          <a:lstStyle/>
          <a:p>
            <a:pPr marL="183515" lvl="0" indent="-93345">
              <a:lnSpc>
                <a:spcPct val="100000"/>
              </a:lnSpc>
              <a:spcBef>
                <a:spcPts val="50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50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50"/>
              </a:spcBef>
              <a:tabLst>
                <a:tab pos="184150" algn="l"/>
              </a:tabLst>
              <a:defRPr/>
            </a:pPr>
            <a:r>
              <a:rPr lang="en-US" altLang="ko-KR" sz="1200" b="1" dirty="0" smtClean="0">
                <a:latin typeface="맑은 고딕"/>
                <a:cs typeface="맑은 고딕"/>
              </a:rPr>
              <a:t>· </a:t>
            </a:r>
            <a:r>
              <a:rPr lang="ko-KR" altLang="en-US" sz="1200" b="1" dirty="0" err="1" smtClean="0">
                <a:latin typeface="맑은 고딕"/>
                <a:ea typeface="+mj-ea"/>
                <a:cs typeface="맑은 고딕"/>
              </a:rPr>
              <a:t>교강사</a:t>
            </a:r>
            <a:r>
              <a:rPr sz="1200" b="1" spc="-20" dirty="0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err="1">
                <a:latin typeface="맑은 고딕"/>
                <a:ea typeface="+mj-ea"/>
                <a:cs typeface="맑은 고딕"/>
              </a:rPr>
              <a:t>성명</a:t>
            </a:r>
            <a:r>
              <a:rPr sz="1200" b="1" spc="-3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: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김석규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50"/>
              </a:spcBef>
              <a:buChar char="·"/>
              <a:tabLst>
                <a:tab pos="184150" algn="l"/>
              </a:tabLst>
              <a:defRPr/>
            </a:pPr>
            <a:endParaRPr lang="ko-KR" altLang="en-US" sz="1200" b="1" dirty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r>
              <a:rPr sz="1200" b="1" dirty="0">
                <a:latin typeface="맑은 고딕"/>
                <a:ea typeface="+mj-ea"/>
                <a:cs typeface="맑은 고딕"/>
              </a:rPr>
              <a:t>·</a:t>
            </a:r>
            <a:r>
              <a:rPr sz="1200" b="1" spc="-20" dirty="0">
                <a:latin typeface="맑은 고딕"/>
                <a:ea typeface="+mj-ea"/>
                <a:cs typeface="맑은 고딕"/>
              </a:rPr>
              <a:t> </a:t>
            </a:r>
            <a:r>
              <a:rPr sz="1200" b="1" dirty="0" err="1">
                <a:latin typeface="맑은 고딕"/>
                <a:ea typeface="+mj-ea"/>
                <a:cs typeface="맑은 고딕"/>
              </a:rPr>
              <a:t>강의</a:t>
            </a:r>
            <a:r>
              <a:rPr sz="1200" b="1" spc="-5" dirty="0">
                <a:latin typeface="맑은 고딕"/>
                <a:ea typeface="+mj-ea"/>
                <a:cs typeface="맑은 고딕"/>
              </a:rPr>
              <a:t> </a:t>
            </a:r>
            <a:r>
              <a:rPr sz="1200" b="1" dirty="0" err="1">
                <a:latin typeface="맑은 고딕"/>
                <a:ea typeface="+mj-ea"/>
                <a:cs typeface="맑은 고딕"/>
              </a:rPr>
              <a:t>요일</a:t>
            </a:r>
            <a:r>
              <a:rPr sz="1200" b="1" spc="-20" dirty="0">
                <a:latin typeface="맑은 고딕"/>
                <a:ea typeface="+mj-ea"/>
                <a:cs typeface="맑은 고딕"/>
              </a:rPr>
              <a:t> </a:t>
            </a:r>
            <a:r>
              <a:rPr sz="1200" b="1" dirty="0">
                <a:latin typeface="맑은 고딕"/>
                <a:ea typeface="+mj-ea"/>
                <a:cs typeface="맑은 고딕"/>
              </a:rPr>
              <a:t>및</a:t>
            </a:r>
            <a:r>
              <a:rPr sz="1200" b="1" spc="-5" dirty="0">
                <a:latin typeface="맑은 고딕"/>
                <a:ea typeface="+mj-ea"/>
                <a:cs typeface="맑은 고딕"/>
              </a:rPr>
              <a:t> </a:t>
            </a:r>
            <a:r>
              <a:rPr sz="1200" b="1" err="1" smtClean="0">
                <a:latin typeface="맑은 고딕"/>
                <a:ea typeface="+mj-ea"/>
                <a:cs typeface="맑은 고딕"/>
              </a:rPr>
              <a:t>시간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sz="1200" b="1" smtClean="0">
                <a:latin typeface="맑은 고딕"/>
                <a:ea typeface="+mj-ea"/>
                <a:cs typeface="맑은 고딕"/>
              </a:rPr>
              <a:t>:</a:t>
            </a:r>
            <a:r>
              <a:rPr lang="en-US" sz="1200" b="1" smtClean="0">
                <a:latin typeface="맑은 고딕"/>
                <a:ea typeface="+mj-ea"/>
                <a:cs typeface="맑은 고딕"/>
              </a:rPr>
              <a:t> </a:t>
            </a:r>
            <a:r>
              <a:rPr lang="ko-KR" altLang="en-US" sz="1200" b="1" smtClean="0">
                <a:latin typeface="맑은 고딕"/>
                <a:ea typeface="+mj-ea"/>
                <a:cs typeface="맑은 고딕"/>
              </a:rPr>
              <a:t>월요일 </a:t>
            </a:r>
            <a:r>
              <a:rPr lang="en-US" altLang="ko-KR" sz="1200" b="1" smtClean="0">
                <a:latin typeface="맑은 고딕"/>
                <a:ea typeface="+mj-ea"/>
                <a:cs typeface="맑은 고딕"/>
              </a:rPr>
              <a:t>19:30~21:30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endParaRPr lang="en-US" sz="1200" b="1" dirty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r>
              <a:rPr lang="en-US" altLang="ko-KR" sz="1200" b="1" dirty="0" smtClean="0">
                <a:latin typeface="맑은 고딕"/>
                <a:cs typeface="맑은 고딕"/>
              </a:rPr>
              <a:t>· </a:t>
            </a:r>
            <a:r>
              <a:rPr lang="ko-KR" altLang="en-US" sz="1200" b="1" dirty="0" smtClean="0">
                <a:latin typeface="맑은 고딕"/>
                <a:cs typeface="맑은 고딕"/>
              </a:rPr>
              <a:t>강의 </a:t>
            </a:r>
            <a:r>
              <a:rPr lang="ko-KR" altLang="en-US" sz="1200" b="1" smtClean="0">
                <a:latin typeface="맑은 고딕"/>
                <a:cs typeface="맑은 고딕"/>
              </a:rPr>
              <a:t>인원 </a:t>
            </a:r>
            <a:r>
              <a:rPr lang="en-US" altLang="ko-KR" sz="1200" b="1" smtClean="0">
                <a:latin typeface="맑은 고딕"/>
                <a:cs typeface="맑은 고딕"/>
              </a:rPr>
              <a:t>: 15</a:t>
            </a:r>
            <a:r>
              <a:rPr lang="ko-KR" altLang="en-US" sz="1200" b="1" smtClean="0">
                <a:latin typeface="맑은 고딕"/>
                <a:cs typeface="맑은 고딕"/>
              </a:rPr>
              <a:t>명</a:t>
            </a:r>
            <a:endParaRPr lang="en-US" sz="1200" b="1" dirty="0" smtClean="0">
              <a:latin typeface="맑은 고딕"/>
              <a:ea typeface="+mj-ea"/>
              <a:cs typeface="맑은 고딕"/>
            </a:endParaRPr>
          </a:p>
          <a:p>
            <a:pPr marL="90805" lvl="0">
              <a:lnSpc>
                <a:spcPct val="100000"/>
              </a:lnSpc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r>
              <a:rPr lang="en-US" altLang="ko-KR" sz="1200" b="1" smtClean="0">
                <a:latin typeface="맑은 고딕"/>
                <a:cs typeface="맑은 고딕"/>
              </a:rPr>
              <a:t>· </a:t>
            </a:r>
            <a:r>
              <a:rPr lang="ko-KR" altLang="en-US" sz="1200" b="1" smtClean="0">
                <a:latin typeface="맑은 고딕"/>
                <a:cs typeface="맑은 고딕"/>
              </a:rPr>
              <a:t>약력 </a:t>
            </a:r>
            <a:r>
              <a:rPr lang="en-US" altLang="ko-KR" sz="1200" b="1">
                <a:latin typeface="맑은 고딕"/>
                <a:cs typeface="맑은 고딕"/>
              </a:rPr>
              <a:t>: </a:t>
            </a:r>
            <a:r>
              <a:rPr lang="ko-KR" altLang="en-US" sz="1200" b="1">
                <a:latin typeface="맑은 고딕"/>
                <a:cs typeface="맑은 고딕"/>
              </a:rPr>
              <a:t>동국대학교 스포츠건강과학부 </a:t>
            </a: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r>
              <a:rPr lang="ko-KR" altLang="en-US" sz="1200" b="1">
                <a:latin typeface="맑은 고딕"/>
                <a:cs typeface="맑은 고딕"/>
              </a:rPr>
              <a:t>          스포츠전공실기</a:t>
            </a:r>
            <a:r>
              <a:rPr lang="en-US" altLang="ko-KR" sz="1200" b="1">
                <a:latin typeface="맑은 고딕"/>
                <a:cs typeface="맑은 고딕"/>
              </a:rPr>
              <a:t>(</a:t>
            </a:r>
            <a:r>
              <a:rPr lang="ko-KR" altLang="en-US" sz="1200" b="1">
                <a:latin typeface="맑은 고딕"/>
                <a:cs typeface="맑은 고딕"/>
              </a:rPr>
              <a:t>탁구</a:t>
            </a:r>
            <a:r>
              <a:rPr lang="en-US" altLang="ko-KR" sz="1200" b="1">
                <a:latin typeface="맑은 고딕"/>
                <a:cs typeface="맑은 고딕"/>
              </a:rPr>
              <a:t>) </a:t>
            </a:r>
            <a:r>
              <a:rPr lang="ko-KR" altLang="en-US" sz="1200" b="1">
                <a:latin typeface="맑은 고딕"/>
                <a:cs typeface="맑은 고딕"/>
              </a:rPr>
              <a:t>강의</a:t>
            </a: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ko-KR" altLang="en-US" sz="1200" b="1">
              <a:latin typeface="맑은 고딕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r>
              <a:rPr lang="ko-KR" altLang="en-US" sz="1200" b="1">
                <a:latin typeface="맑은 고딕"/>
                <a:cs typeface="맑은 고딕"/>
              </a:rPr>
              <a:t>준비물 및 기타사항</a:t>
            </a:r>
            <a:r>
              <a:rPr lang="en-US" altLang="ko-KR" sz="1200" b="1">
                <a:latin typeface="맑은 고딕"/>
                <a:cs typeface="맑은 고딕"/>
              </a:rPr>
              <a:t>: </a:t>
            </a:r>
            <a:r>
              <a:rPr lang="ko-KR" altLang="en-US" sz="1200" b="1">
                <a:latin typeface="맑은 고딕"/>
                <a:cs typeface="맑은 고딕"/>
              </a:rPr>
              <a:t>실내운동화</a:t>
            </a:r>
            <a:r>
              <a:rPr lang="en-US" altLang="ko-KR" sz="1200" b="1">
                <a:latin typeface="맑은 고딕"/>
                <a:cs typeface="맑은 고딕"/>
              </a:rPr>
              <a:t>, </a:t>
            </a:r>
            <a:r>
              <a:rPr lang="ko-KR" altLang="en-US" sz="1200" b="1">
                <a:latin typeface="맑은 고딕"/>
                <a:cs typeface="맑은 고딕"/>
              </a:rPr>
              <a:t>트레이닝복</a:t>
            </a:r>
            <a:r>
              <a:rPr lang="en-US" altLang="ko-KR" sz="1200" b="1">
                <a:latin typeface="맑은 고딕"/>
                <a:cs typeface="맑은 고딕"/>
              </a:rPr>
              <a:t>, </a:t>
            </a:r>
            <a:r>
              <a:rPr lang="ko-KR" altLang="en-US" sz="1200" b="1">
                <a:latin typeface="맑은 고딕"/>
                <a:cs typeface="맑은 고딕"/>
              </a:rPr>
              <a:t>개인라켓</a:t>
            </a: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ko-KR" altLang="en-US" sz="1200" b="1">
              <a:latin typeface="맑은 고딕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 smtClean="0">
              <a:latin typeface="맑은 고딕"/>
              <a:ea typeface="+mj-ea"/>
              <a:cs typeface="맑은 고딕"/>
            </a:endParaRPr>
          </a:p>
          <a:p>
            <a:pPr marL="90170" lvl="0">
              <a:lnSpc>
                <a:spcPct val="100000"/>
              </a:lnSpc>
              <a:spcBef>
                <a:spcPts val="245"/>
              </a:spcBef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lang="en-US" altLang="ko-KR" sz="1200" b="1" dirty="0">
              <a:latin typeface="맑은 고딕"/>
              <a:ea typeface="+mj-ea"/>
              <a:cs typeface="맑은 고딕"/>
            </a:endParaRPr>
          </a:p>
          <a:p>
            <a:pPr marL="183515" lvl="0" indent="-93345">
              <a:lnSpc>
                <a:spcPct val="100000"/>
              </a:lnSpc>
              <a:spcBef>
                <a:spcPts val="245"/>
              </a:spcBef>
              <a:buChar char="·"/>
              <a:tabLst>
                <a:tab pos="184150" algn="l"/>
              </a:tabLst>
              <a:defRPr/>
            </a:pPr>
            <a:endParaRPr sz="1200" dirty="0">
              <a:latin typeface="맑은 고딕"/>
              <a:ea typeface="+mj-ea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27906" y="1010475"/>
            <a:ext cx="2592800" cy="1654299"/>
          </a:xfrm>
          <a:custGeom>
            <a:avLst/>
            <a:gdLst/>
            <a:ahLst/>
            <a:cxnLst/>
            <a:rect l="l" t="t" r="r" b="b"/>
            <a:pathLst>
              <a:path w="2658110" h="1945005">
                <a:moveTo>
                  <a:pt x="201294" y="0"/>
                </a:moveTo>
                <a:lnTo>
                  <a:pt x="610743" y="0"/>
                </a:lnTo>
                <a:lnTo>
                  <a:pt x="1224915" y="0"/>
                </a:lnTo>
                <a:lnTo>
                  <a:pt x="2657983" y="0"/>
                </a:lnTo>
                <a:lnTo>
                  <a:pt x="2657983" y="1134364"/>
                </a:lnTo>
                <a:lnTo>
                  <a:pt x="2657983" y="1620519"/>
                </a:lnTo>
                <a:lnTo>
                  <a:pt x="2657983" y="1944624"/>
                </a:lnTo>
                <a:lnTo>
                  <a:pt x="1224915" y="1944624"/>
                </a:lnTo>
                <a:lnTo>
                  <a:pt x="610743" y="1944624"/>
                </a:lnTo>
                <a:lnTo>
                  <a:pt x="201294" y="1944624"/>
                </a:lnTo>
                <a:lnTo>
                  <a:pt x="201294" y="1620519"/>
                </a:lnTo>
                <a:lnTo>
                  <a:pt x="0" y="995044"/>
                </a:lnTo>
                <a:lnTo>
                  <a:pt x="201294" y="1134364"/>
                </a:lnTo>
                <a:lnTo>
                  <a:pt x="201294" y="0"/>
                </a:lnTo>
                <a:close/>
              </a:path>
            </a:pathLst>
          </a:custGeom>
          <a:ln w="38100">
            <a:solidFill>
              <a:srgbClr val="92CDDD"/>
            </a:solidFill>
          </a:ln>
        </p:spPr>
        <p:txBody>
          <a:bodyPr wrap="square" lIns="0" tIns="0" rIns="0" bIns="0"/>
          <a:lstStyle/>
          <a:p>
            <a:pPr lvl="0">
              <a:defRPr/>
            </a:pPr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26731" y="1066133"/>
            <a:ext cx="2296795" cy="18146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lvl="0" algn="just">
              <a:lnSpc>
                <a:spcPct val="100000"/>
              </a:lnSpc>
              <a:spcBef>
                <a:spcPts val="95"/>
              </a:spcBef>
              <a:defRPr/>
            </a:pPr>
            <a:r>
              <a:rPr lang="en-US" altLang="ko-KR" sz="1100" b="1" spc="-5" dirty="0" smtClean="0">
                <a:latin typeface="맑은 고딕"/>
                <a:ea typeface="+mj-ea"/>
                <a:cs typeface="맑은 고딕"/>
              </a:rPr>
              <a:t>-</a:t>
            </a:r>
            <a:r>
              <a:rPr lang="ko-KR" altLang="en-US" sz="1100" b="1" spc="-5" dirty="0">
                <a:latin typeface="맑은 고딕"/>
                <a:ea typeface="+mj-ea"/>
                <a:cs typeface="맑은 고딕"/>
              </a:rPr>
              <a:t>간단한 수업 소개</a:t>
            </a:r>
            <a:endParaRPr sz="1100" b="1" dirty="0">
              <a:latin typeface="맑은 고딕"/>
              <a:ea typeface="+mj-ea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6116" y="1010475"/>
            <a:ext cx="1881790" cy="1654299"/>
          </a:xfrm>
          <a:prstGeom prst="rect">
            <a:avLst/>
          </a:prstGeom>
          <a:ln w="25908">
            <a:solidFill>
              <a:srgbClr val="385D89"/>
            </a:solidFill>
          </a:ln>
        </p:spPr>
        <p:txBody>
          <a:bodyPr vert="horz" wrap="square" lIns="0" tIns="0" rIns="0" bIns="0">
            <a:spAutoFit/>
          </a:bodyPr>
          <a:lstStyle/>
          <a:p>
            <a:pPr lvl="0">
              <a:lnSpc>
                <a:spcPct val="100000"/>
              </a:lnSpc>
              <a:defRPr/>
            </a:pPr>
            <a:endParaRPr sz="2000" dirty="0">
              <a:latin typeface="Times New Roman"/>
              <a:cs typeface="Times New Roman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 smtClean="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  <a:p>
            <a:pPr marR="10160" lvl="0" algn="ctr">
              <a:lnSpc>
                <a:spcPct val="100000"/>
              </a:lnSpc>
              <a:spcBef>
                <a:spcPts val="1675"/>
              </a:spcBef>
              <a:defRPr/>
            </a:pPr>
            <a:endParaRPr lang="en-US" altLang="ko-KR" sz="1500" dirty="0">
              <a:solidFill>
                <a:srgbClr val="A6A6A6"/>
              </a:solidFill>
              <a:latin typeface="맑은 고딕"/>
              <a:ea typeface="+mj-ea"/>
              <a:cs typeface="맑은 고딕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290669"/>
              </p:ext>
            </p:extLst>
          </p:nvPr>
        </p:nvGraphicFramePr>
        <p:xfrm>
          <a:off x="5051959" y="978165"/>
          <a:ext cx="3624497" cy="5913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1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107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dirty="0"/>
                        <a:t>수업 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1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 기술 점검 및 중급반 오리엔테이션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참가자 수준 진단 및 랠리 점검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폼 교정 및 회차별 교육 방향 안내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포핸드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백핸드 드라이브 심화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임팩트 타이밍 조정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안정적인 연속 드라이브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3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서브 다양화 및 리시브 대응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스핀 서브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숏 서브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롱 서브 구사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커트 서브 및 회전 대응 연습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45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4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커트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하회전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와 톱스핀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상회전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이해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회전 공의 처리법 및 공격 연결 연습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5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풋워크 강화 및 코트 커버리지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좌우 전후 스텝 강화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공격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수비 상황에 맞는 움직임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6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스매시 및 드라이브 연결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찬스볼 처리법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속도와 정확성 향상 연습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45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7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실전 전술 ①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공격 중심 플레이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- 3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 공격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유인 전략 등 실전 상황 적용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45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8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실전 전술 ②</a:t>
                      </a:r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수비 및 전환 중심 플레이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상대 회전 분석 및 수비 전환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647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9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게임 실습 및 작전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실전 랠리 상황별 작전 적용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복식 포지셔닝 및 커뮤니케이션 훈련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32883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400" b="1" dirty="0"/>
                        <a:t>10</a:t>
                      </a:r>
                      <a:r>
                        <a:rPr lang="ko-KR" altLang="en-US" sz="1400" b="1" dirty="0"/>
                        <a:t>주차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최종 평가 및 리그전 진행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기술별 개인 평가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토너먼트 또는 조별 리그 진행</a:t>
                      </a:r>
                      <a:endParaRPr lang="ko-KR" altLang="en-US" sz="105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50" b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피드백 제공 및 수료 인증</a:t>
                      </a:r>
                      <a:endParaRPr lang="en-US" altLang="ko-KR" sz="1050" b="1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86303" y="1412251"/>
            <a:ext cx="22506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100" b="1" smtClean="0"/>
              <a:t>탁구 중급반은 기본기를 </a:t>
            </a:r>
            <a:r>
              <a:rPr lang="ko-KR" altLang="en-US" sz="1100" b="1"/>
              <a:t>습득한 초급자를 대상으로</a:t>
            </a:r>
            <a:r>
              <a:rPr lang="en-US" altLang="ko-KR" sz="1100" b="1"/>
              <a:t>, </a:t>
            </a:r>
            <a:r>
              <a:rPr lang="ko-KR" altLang="en-US" sz="1100" b="1"/>
              <a:t>기술의 정확성 향상과 공격</a:t>
            </a:r>
            <a:r>
              <a:rPr lang="en-US" altLang="ko-KR" sz="1100" b="1"/>
              <a:t>·</a:t>
            </a:r>
            <a:r>
              <a:rPr lang="ko-KR" altLang="en-US" sz="1100" b="1"/>
              <a:t>수비 기술의 응용</a:t>
            </a:r>
            <a:r>
              <a:rPr lang="en-US" altLang="ko-KR" sz="1100" b="1"/>
              <a:t>, </a:t>
            </a:r>
            <a:r>
              <a:rPr lang="ko-KR" altLang="en-US" sz="1100" b="1"/>
              <a:t>실전 게임 능력 강화를 목표로 한 실습 중심 강의입니다</a:t>
            </a:r>
            <a:r>
              <a:rPr lang="en-US" altLang="ko-KR" sz="1100" b="1"/>
              <a:t>. </a:t>
            </a:r>
            <a:endParaRPr lang="ko-KR" altLang="en-US" sz="110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16" y="1018359"/>
            <a:ext cx="1876687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7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551</Words>
  <Application>Microsoft Office PowerPoint</Application>
  <PresentationFormat>화면 슬라이드 쇼(4:3)</PresentationFormat>
  <Paragraphs>123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한컴산뜻돋움</vt:lpstr>
      <vt:lpstr>Calibri</vt:lpstr>
      <vt:lpstr>Times New Roman</vt:lpstr>
      <vt:lpstr>Office Theme</vt:lpstr>
      <vt:lpstr>&lt;핑퐁 입덕반&gt;</vt:lpstr>
      <vt:lpstr>&lt;핑퐁 업그레이드 클래스&gt;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프로그램명 입력</dc:title>
  <dc:creator>USER</dc:creator>
  <cp:lastModifiedBy>USER</cp:lastModifiedBy>
  <cp:revision>33</cp:revision>
  <dcterms:created xsi:type="dcterms:W3CDTF">2022-08-19T02:42:03Z</dcterms:created>
  <dcterms:modified xsi:type="dcterms:W3CDTF">2026-02-25T05:31:41Z</dcterms:modified>
  <cp:version/>
</cp:coreProperties>
</file>